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301" r:id="rId2"/>
    <p:sldId id="257" r:id="rId3"/>
    <p:sldId id="302" r:id="rId4"/>
    <p:sldId id="303" r:id="rId5"/>
    <p:sldId id="323" r:id="rId6"/>
    <p:sldId id="322" r:id="rId7"/>
    <p:sldId id="318" r:id="rId8"/>
    <p:sldId id="319" r:id="rId9"/>
    <p:sldId id="320" r:id="rId10"/>
    <p:sldId id="321" r:id="rId11"/>
    <p:sldId id="305" r:id="rId12"/>
    <p:sldId id="306" r:id="rId13"/>
    <p:sldId id="307" r:id="rId14"/>
    <p:sldId id="308" r:id="rId15"/>
    <p:sldId id="309" r:id="rId16"/>
    <p:sldId id="310" r:id="rId17"/>
    <p:sldId id="312" r:id="rId18"/>
    <p:sldId id="311" r:id="rId19"/>
    <p:sldId id="313" r:id="rId20"/>
    <p:sldId id="314" r:id="rId21"/>
    <p:sldId id="315" r:id="rId22"/>
    <p:sldId id="263" r:id="rId23"/>
    <p:sldId id="283" r:id="rId24"/>
    <p:sldId id="284" r:id="rId25"/>
    <p:sldId id="292" r:id="rId26"/>
    <p:sldId id="285" r:id="rId27"/>
    <p:sldId id="286" r:id="rId28"/>
    <p:sldId id="287" r:id="rId29"/>
    <p:sldId id="288" r:id="rId30"/>
    <p:sldId id="289" r:id="rId31"/>
    <p:sldId id="290" r:id="rId32"/>
    <p:sldId id="266" r:id="rId33"/>
    <p:sldId id="267" r:id="rId34"/>
    <p:sldId id="268" r:id="rId35"/>
    <p:sldId id="269" r:id="rId36"/>
    <p:sldId id="270" r:id="rId37"/>
    <p:sldId id="271" r:id="rId38"/>
    <p:sldId id="272" r:id="rId39"/>
    <p:sldId id="273" r:id="rId40"/>
    <p:sldId id="274" r:id="rId41"/>
    <p:sldId id="275" r:id="rId42"/>
    <p:sldId id="294" r:id="rId43"/>
    <p:sldId id="299" r:id="rId44"/>
    <p:sldId id="300" r:id="rId45"/>
    <p:sldId id="295" r:id="rId46"/>
    <p:sldId id="296" r:id="rId47"/>
    <p:sldId id="297" r:id="rId48"/>
    <p:sldId id="298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8" autoAdjust="0"/>
    <p:restoredTop sz="94660"/>
  </p:normalViewPr>
  <p:slideViewPr>
    <p:cSldViewPr>
      <p:cViewPr varScale="1">
        <p:scale>
          <a:sx n="62" d="100"/>
          <a:sy n="62" d="100"/>
        </p:scale>
        <p:origin x="14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80663-552E-4B8F-B155-D83F016FFED1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03A748-545E-4465-8869-DAE0BCA573C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/>
              <a:t> </a:t>
            </a: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8B91F77-A090-40AC-8084-12263BD41A93}" type="slidenum">
              <a:rPr lang="en-US" smtClean="0">
                <a:latin typeface="Tahoma" charset="0"/>
              </a:rPr>
              <a:pPr/>
              <a:t>42</a:t>
            </a:fld>
            <a:endParaRPr lang="en-US">
              <a:latin typeface="Tahoma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219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38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515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25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90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88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59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161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184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056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84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980D8-DAD7-4562-B192-25FD78102D49}" type="datetimeFigureOut">
              <a:rPr lang="en-US" smtClean="0"/>
              <a:pPr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B20E8-6638-42FB-A524-025B2E9CE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59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52745-0CFE-E5E1-6C61-3FC13A9BB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3384376"/>
          </a:xfrm>
        </p:spPr>
        <p:txBody>
          <a:bodyPr>
            <a:normAutofit/>
          </a:bodyPr>
          <a:lstStyle/>
          <a:p>
            <a:r>
              <a:rPr lang="en-GB" sz="4800" dirty="0">
                <a:solidFill>
                  <a:srgbClr val="C00000"/>
                </a:solidFill>
              </a:rPr>
              <a:t>Skin structure and function</a:t>
            </a:r>
          </a:p>
        </p:txBody>
      </p:sp>
    </p:spTree>
    <p:extLst>
      <p:ext uri="{BB962C8B-B14F-4D97-AF65-F5344CB8AC3E}">
        <p14:creationId xmlns:p14="http://schemas.microsoft.com/office/powerpoint/2010/main" val="28495457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Vesicle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Vesicle (small blister) - primary efflorescence filled with clear or </a:t>
            </a:r>
            <a:r>
              <a:rPr lang="en-GB" dirty="0" err="1"/>
              <a:t>hemorrhagic</a:t>
            </a:r>
            <a:r>
              <a:rPr lang="en-GB" dirty="0"/>
              <a:t> content, up to 0.5 cm in size, in case of bacterial infection with purulent content</a:t>
            </a:r>
            <a:r>
              <a:rPr lang="sr-Latn-RS" dirty="0"/>
              <a:t> </a:t>
            </a:r>
            <a:r>
              <a:rPr lang="en-GB" dirty="0"/>
              <a:t>(Eczema, </a:t>
            </a:r>
            <a:r>
              <a:rPr lang="en-GB" dirty="0" err="1"/>
              <a:t>herpe</a:t>
            </a:r>
            <a:r>
              <a:rPr lang="en-GB" dirty="0"/>
              <a:t>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korisnik\Downloads\vezikula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420888"/>
            <a:ext cx="404177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830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Bula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Bulla (blister) - primary lesion filled with clear or </a:t>
            </a:r>
            <a:r>
              <a:rPr lang="en-GB" dirty="0" err="1"/>
              <a:t>hemorrhagic</a:t>
            </a:r>
            <a:r>
              <a:rPr lang="en-GB" dirty="0"/>
              <a:t> contents, larger than 0.5 cm (Pemphigus, pemphigoid</a:t>
            </a:r>
            <a:r>
              <a:rPr lang="sr-Latn-RS" dirty="0"/>
              <a:t>)</a:t>
            </a:r>
            <a:endParaRPr lang="en-US" dirty="0"/>
          </a:p>
          <a:p>
            <a:endParaRPr lang="en-US" dirty="0"/>
          </a:p>
        </p:txBody>
      </p:sp>
      <p:pic>
        <p:nvPicPr>
          <p:cNvPr id="4098" name="Picture 2" descr="C:\Users\korisnik\Downloads\bula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50330"/>
            <a:ext cx="4038600" cy="302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390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sr-Latn-RS" dirty="0"/>
              <a:t>P</a:t>
            </a:r>
            <a:r>
              <a:rPr lang="en-US" dirty="0" err="1"/>
              <a:t>ustule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Pustule  - efflorescence filled with purulent content.</a:t>
            </a:r>
            <a:endParaRPr lang="en-US" dirty="0"/>
          </a:p>
        </p:txBody>
      </p:sp>
      <p:pic>
        <p:nvPicPr>
          <p:cNvPr id="7170" name="Picture 2" descr="C:\Users\korisnik\Downloads\palmoplantar-pustulosi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516981"/>
            <a:ext cx="4038600" cy="2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246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Papule (pimple) - primary efflorescence in the form of a circumscribed nodule, up to 0.5-1 cm in size</a:t>
            </a:r>
            <a:endParaRPr lang="sr-Latn-RS" dirty="0"/>
          </a:p>
          <a:p>
            <a:r>
              <a:rPr lang="en-GB" dirty="0"/>
              <a:t> They can be flattened, acuminate, domed....</a:t>
            </a:r>
            <a:endParaRPr lang="en-US" dirty="0"/>
          </a:p>
        </p:txBody>
      </p:sp>
      <p:pic>
        <p:nvPicPr>
          <p:cNvPr id="1026" name="Picture 2" descr="C:\Users\korisnik\Downloads\grupisane papul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131839"/>
            <a:ext cx="4038600" cy="346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150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</a:t>
            </a:r>
            <a:r>
              <a:rPr lang="en-US" dirty="0" err="1"/>
              <a:t>laque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Plaque (plaque) - a raised area of the skin, which can be caused by the expansion or confluence of papules or nodules</a:t>
            </a:r>
            <a:endParaRPr lang="en-US" dirty="0"/>
          </a:p>
          <a:p>
            <a:endParaRPr lang="en-US" dirty="0"/>
          </a:p>
        </p:txBody>
      </p:sp>
      <p:pic>
        <p:nvPicPr>
          <p:cNvPr id="5122" name="Picture 2" descr="C:\Users\korisnik\Downloads\plak psoriasi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461638"/>
            <a:ext cx="4038600" cy="280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147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Nodu</a:t>
            </a:r>
            <a:r>
              <a:rPr lang="sr-Latn-RS" dirty="0"/>
              <a:t>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A nodule is a dermo-hypodermal nodule, with a firm consistency, diameter over 0.5 cm, inflammatory character</a:t>
            </a:r>
            <a:endParaRPr lang="sr-Latn-RS" dirty="0"/>
          </a:p>
          <a:p>
            <a:r>
              <a:rPr lang="en-GB" dirty="0"/>
              <a:t> We describe the size, consistency, c</a:t>
            </a:r>
            <a:r>
              <a:rPr lang="sr-Latn-RS" dirty="0"/>
              <a:t>a</a:t>
            </a:r>
            <a:r>
              <a:rPr lang="en-GB" dirty="0"/>
              <a:t>lor, local temperature, mobility and sensitivity</a:t>
            </a:r>
            <a:endParaRPr lang="sr-Latn-RS" dirty="0"/>
          </a:p>
          <a:p>
            <a:r>
              <a:rPr lang="en-GB" dirty="0"/>
              <a:t>A nodulus is a small nodule.</a:t>
            </a:r>
            <a:endParaRPr lang="en-US" dirty="0"/>
          </a:p>
        </p:txBody>
      </p:sp>
      <p:pic>
        <p:nvPicPr>
          <p:cNvPr id="6146" name="Picture 2" descr="C:\Users\korisnik\Downloads\nodus E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13211"/>
            <a:ext cx="4038600" cy="309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00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 </a:t>
            </a:r>
            <a:r>
              <a:rPr lang="sr-Latn-RS" dirty="0"/>
              <a:t>C</a:t>
            </a:r>
            <a:r>
              <a:rPr lang="en-GB" dirty="0"/>
              <a:t>rust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Crust-secondary efflorescence formed by drying secretions from efflorescence with liquid content or from blood after </a:t>
            </a:r>
            <a:r>
              <a:rPr lang="en-GB" dirty="0" err="1"/>
              <a:t>exulceration</a:t>
            </a:r>
            <a:r>
              <a:rPr lang="en-GB" dirty="0"/>
              <a:t> and skin injuries</a:t>
            </a:r>
            <a:endParaRPr lang="en-US" dirty="0"/>
          </a:p>
        </p:txBody>
      </p:sp>
      <p:pic>
        <p:nvPicPr>
          <p:cNvPr id="3074" name="Picture 2" descr="C:\Users\korisnik\Downloads\nekroticna krust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3215999" cy="217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996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S</a:t>
            </a:r>
            <a:r>
              <a:rPr lang="en-GB" dirty="0" err="1"/>
              <a:t>quama</a:t>
            </a:r>
            <a:r>
              <a:rPr lang="sr-Cyrl-RS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err="1"/>
              <a:t>Squam</a:t>
            </a:r>
            <a:r>
              <a:rPr lang="sr-Latn-RS" dirty="0"/>
              <a:t>a</a:t>
            </a:r>
            <a:r>
              <a:rPr lang="en-GB" dirty="0"/>
              <a:t> - it is a consequence of the thickening of the stratum corneum</a:t>
            </a:r>
            <a:endParaRPr lang="sr-Latn-RS" dirty="0"/>
          </a:p>
          <a:p>
            <a:r>
              <a:rPr lang="en-GB" dirty="0"/>
              <a:t> It can be adherent and non-adherent. </a:t>
            </a:r>
            <a:endParaRPr lang="sr-Latn-RS" dirty="0"/>
          </a:p>
          <a:p>
            <a:r>
              <a:rPr lang="en-GB" dirty="0"/>
              <a:t>By appearance, it can be: </a:t>
            </a:r>
            <a:r>
              <a:rPr lang="en-GB" dirty="0" err="1"/>
              <a:t>pityriaziform</a:t>
            </a:r>
            <a:r>
              <a:rPr lang="sr-Latn-RS" dirty="0"/>
              <a:t>, </a:t>
            </a:r>
            <a:r>
              <a:rPr lang="en-GB" dirty="0"/>
              <a:t>psoriasiform, </a:t>
            </a:r>
            <a:r>
              <a:rPr lang="en-GB" dirty="0" err="1"/>
              <a:t>ichthyosiform</a:t>
            </a:r>
            <a:r>
              <a:rPr lang="en-GB" dirty="0"/>
              <a:t>...</a:t>
            </a:r>
            <a:endParaRPr lang="en-US" dirty="0"/>
          </a:p>
        </p:txBody>
      </p:sp>
      <p:pic>
        <p:nvPicPr>
          <p:cNvPr id="11266" name="Picture 2" descr="C:\Users\korisnik\Downloads\psoriasis skvama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90485"/>
            <a:ext cx="4038600" cy="294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926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Excoriations</a:t>
            </a:r>
            <a:r>
              <a:rPr lang="sr-Latn-RS" sz="4000" dirty="0"/>
              <a:t> and Lichenification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Excoriations (scratches) - secondary efflorescence, resulting from scratching. They can be linear and dotted</a:t>
            </a:r>
            <a:endParaRPr lang="sr-Latn-RS" dirty="0"/>
          </a:p>
          <a:p>
            <a:r>
              <a:rPr lang="en-GB" dirty="0"/>
              <a:t>Lichenification - intensified skin drawing with desquamation.</a:t>
            </a:r>
            <a:endParaRPr lang="en-US" dirty="0"/>
          </a:p>
        </p:txBody>
      </p:sp>
      <p:pic>
        <p:nvPicPr>
          <p:cNvPr id="2050" name="Picture 2" descr="C:\Users\korisnik\Downloads\lihenifikacija atopsk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30959"/>
            <a:ext cx="4038600" cy="306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667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245" y="215900"/>
            <a:ext cx="8229600" cy="1143000"/>
          </a:xfrm>
        </p:spPr>
        <p:txBody>
          <a:bodyPr>
            <a:normAutofit/>
          </a:bodyPr>
          <a:lstStyle/>
          <a:p>
            <a:r>
              <a:rPr lang="sr-Latn-RS" sz="4000" dirty="0"/>
              <a:t>F</a:t>
            </a:r>
            <a:r>
              <a:rPr lang="en-US" sz="4000" dirty="0" err="1"/>
              <a:t>issure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RS" dirty="0">
                <a:solidFill>
                  <a:srgbClr val="C00000"/>
                </a:solidFill>
              </a:rPr>
              <a:t>Fissure</a:t>
            </a:r>
            <a:r>
              <a:rPr lang="en-GB" dirty="0"/>
              <a:t> - a linear, superficial crack of the skin that affects the epidermis and dermis. </a:t>
            </a:r>
            <a:endParaRPr lang="sr-Latn-RS" dirty="0"/>
          </a:p>
          <a:p>
            <a:r>
              <a:rPr lang="en-GB" dirty="0"/>
              <a:t>Deep linear disruption</a:t>
            </a:r>
            <a:r>
              <a:rPr lang="sr-Latn-RS" dirty="0"/>
              <a:t>, </a:t>
            </a:r>
            <a:r>
              <a:rPr lang="en-GB" dirty="0"/>
              <a:t>usually occurs in thickened   skin</a:t>
            </a:r>
            <a:endParaRPr lang="en-US" dirty="0"/>
          </a:p>
        </p:txBody>
      </p:sp>
      <p:pic>
        <p:nvPicPr>
          <p:cNvPr id="1026" name="Picture 2" descr="C:\Users\korisnik\Downloads\ragada atopski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089110"/>
            <a:ext cx="4038600" cy="354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731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5715000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solidFill>
                  <a:srgbClr val="C00000"/>
                </a:solidFill>
              </a:rPr>
              <a:t>Skin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1560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Erosion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28" y="1600200"/>
            <a:ext cx="4198628" cy="4525963"/>
          </a:xfrm>
        </p:spPr>
        <p:txBody>
          <a:bodyPr/>
          <a:lstStyle/>
          <a:p>
            <a:r>
              <a:rPr lang="en-GB" dirty="0"/>
              <a:t>Erosion-secondary efflorescence occurs due to the loss of the epidermis, after spraying a vesicle, bulla, pustule or due to superficial injuries</a:t>
            </a:r>
            <a:endParaRPr lang="en-US" dirty="0"/>
          </a:p>
        </p:txBody>
      </p:sp>
      <p:pic>
        <p:nvPicPr>
          <p:cNvPr id="12290" name="Picture 2" descr="C:\Users\korisnik\Downloads\erozij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455" y="2492896"/>
            <a:ext cx="489171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9503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5760640" cy="55446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GB" dirty="0"/>
              <a:t>Ulcer (wound) – an efflorescence in which the epidermis, dermis and deeper tissues are lost</a:t>
            </a:r>
            <a:endParaRPr lang="sr-Latn-RS" dirty="0"/>
          </a:p>
          <a:p>
            <a:r>
              <a:rPr lang="en-GB" dirty="0"/>
              <a:t>shape-round, oval, irregular</a:t>
            </a:r>
            <a:endParaRPr lang="sr-Latn-RS" dirty="0"/>
          </a:p>
          <a:p>
            <a:r>
              <a:rPr lang="en-GB" dirty="0"/>
              <a:t>size is measured in cm</a:t>
            </a:r>
            <a:endParaRPr lang="sr-Latn-RS" dirty="0"/>
          </a:p>
          <a:p>
            <a:r>
              <a:rPr lang="en-GB" dirty="0"/>
              <a:t>edges-undercut, thickened, thinned, cut</a:t>
            </a:r>
            <a:endParaRPr lang="sr-Latn-RS" dirty="0"/>
          </a:p>
          <a:p>
            <a:r>
              <a:rPr lang="en-GB" dirty="0"/>
              <a:t>the surrounding skin-with or without signs of inflammation, smooth, shiny, tight, atrophic, scleratrophic... .</a:t>
            </a:r>
            <a:endParaRPr lang="en-US" dirty="0"/>
          </a:p>
        </p:txBody>
      </p:sp>
      <p:pic>
        <p:nvPicPr>
          <p:cNvPr id="13314" name="Picture 2" descr="C:\Users\korisnik\Downloads\Ulcus-Cruri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16900" y="2816932"/>
            <a:ext cx="385537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0666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Skin histopathology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00200"/>
            <a:ext cx="5334000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0187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REACTIVE ERYTHEMAS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Urticaria</a:t>
            </a:r>
          </a:p>
          <a:p>
            <a:pPr eaLnBrk="1" hangingPunct="1"/>
            <a:r>
              <a:rPr lang="en-US" dirty="0"/>
              <a:t>Urticaria – like vasculitis</a:t>
            </a:r>
          </a:p>
          <a:p>
            <a:pPr eaLnBrk="1" hangingPunct="1"/>
            <a:r>
              <a:rPr lang="en-US" dirty="0" err="1"/>
              <a:t>Serumska</a:t>
            </a:r>
            <a:r>
              <a:rPr lang="en-US" dirty="0"/>
              <a:t> </a:t>
            </a:r>
            <a:r>
              <a:rPr lang="en-US" dirty="0" err="1"/>
              <a:t>bolest</a:t>
            </a:r>
            <a:endParaRPr lang="en-US" dirty="0"/>
          </a:p>
          <a:p>
            <a:pPr eaLnBrk="1" hangingPunct="1"/>
            <a:r>
              <a:rPr lang="en-US" dirty="0"/>
              <a:t>Erythema </a:t>
            </a:r>
            <a:r>
              <a:rPr lang="en-US" dirty="0" err="1"/>
              <a:t>exsudativum</a:t>
            </a:r>
            <a:r>
              <a:rPr lang="en-US" dirty="0"/>
              <a:t> multiforme</a:t>
            </a:r>
          </a:p>
          <a:p>
            <a:pPr eaLnBrk="1" hangingPunct="1"/>
            <a:r>
              <a:rPr lang="en-US" dirty="0"/>
              <a:t>Livedo reticularis</a:t>
            </a:r>
          </a:p>
          <a:p>
            <a:pPr eaLnBrk="1" hangingPunct="1"/>
            <a:r>
              <a:rPr lang="en-US" dirty="0" err="1"/>
              <a:t>Toksični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alergijski</a:t>
            </a:r>
            <a:r>
              <a:rPr lang="en-US" dirty="0"/>
              <a:t> </a:t>
            </a:r>
            <a:r>
              <a:rPr lang="en-US" dirty="0" err="1"/>
              <a:t>egzantemi</a:t>
            </a:r>
            <a:endParaRPr lang="en-US" dirty="0"/>
          </a:p>
          <a:p>
            <a:pPr eaLnBrk="1" hangingPunct="1"/>
            <a:r>
              <a:rPr lang="en-US" dirty="0" err="1"/>
              <a:t>Syndroma</a:t>
            </a:r>
            <a:r>
              <a:rPr lang="en-US" dirty="0"/>
              <a:t> Lyell - TEN</a:t>
            </a:r>
          </a:p>
          <a:p>
            <a:pPr eaLnBrk="1" hangingPunct="1"/>
            <a:endParaRPr lang="en-US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U</a:t>
            </a:r>
            <a:r>
              <a:rPr lang="en-US" dirty="0" err="1"/>
              <a:t>rticaria</a:t>
            </a:r>
            <a:endParaRPr lang="en-US" dirty="0"/>
          </a:p>
        </p:txBody>
      </p:sp>
      <p:sp>
        <p:nvSpPr>
          <p:cNvPr id="55299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sz="2600" dirty="0">
                <a:solidFill>
                  <a:srgbClr val="C00000"/>
                </a:solidFill>
              </a:rPr>
              <a:t>ACCORDING TO THE MANNER OF ORIGIN</a:t>
            </a:r>
            <a:endParaRPr lang="sr-Latn-RS" sz="2600" dirty="0">
              <a:solidFill>
                <a:srgbClr val="C00000"/>
              </a:solidFill>
            </a:endParaRPr>
          </a:p>
          <a:p>
            <a:r>
              <a:rPr lang="en-GB" sz="2600" dirty="0"/>
              <a:t>IMMUNOLOGICAL</a:t>
            </a:r>
            <a:endParaRPr lang="sr-Latn-RS" sz="2600" dirty="0"/>
          </a:p>
          <a:p>
            <a:r>
              <a:rPr lang="en-GB" sz="2600" dirty="0"/>
              <a:t>NON-IMMUNOLOGY</a:t>
            </a:r>
            <a:endParaRPr lang="en-US" sz="2600" dirty="0"/>
          </a:p>
        </p:txBody>
      </p:sp>
      <p:sp>
        <p:nvSpPr>
          <p:cNvPr id="55300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>
                <a:solidFill>
                  <a:srgbClr val="C00000"/>
                </a:solidFill>
              </a:rPr>
              <a:t>ACCORDING TO THE CLINICAL COURSE</a:t>
            </a:r>
            <a:endParaRPr lang="sr-Latn-RS" dirty="0">
              <a:solidFill>
                <a:srgbClr val="C00000"/>
              </a:solidFill>
            </a:endParaRPr>
          </a:p>
          <a:p>
            <a:r>
              <a:rPr lang="en-GB" dirty="0"/>
              <a:t>ACUTE</a:t>
            </a:r>
            <a:endParaRPr lang="sr-Latn-RS" dirty="0"/>
          </a:p>
          <a:p>
            <a:r>
              <a:rPr lang="en-GB" dirty="0"/>
              <a:t>CHRONIC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sr-Latn-RS" dirty="0"/>
            </a:br>
            <a:r>
              <a:rPr lang="en-US" dirty="0"/>
              <a:t>Etiopathogenesis</a:t>
            </a:r>
            <a:br>
              <a:rPr lang="sr-Latn-RS" sz="4400" dirty="0"/>
            </a:br>
            <a:r>
              <a:rPr lang="sr-Latn-RS" sz="4400" dirty="0"/>
              <a:t>(immunological urticaria)</a:t>
            </a:r>
            <a:br>
              <a:rPr lang="sr-Latn-RS" sz="4400" dirty="0"/>
            </a:br>
            <a:endParaRPr lang="en-US" dirty="0"/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C00000"/>
                </a:solidFill>
              </a:rPr>
              <a:t>1 TYPE OF IMMUNOLOGICAL REACTION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514600"/>
            <a:ext cx="5715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Non-immunological urticaria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No AG+A</a:t>
            </a:r>
            <a:r>
              <a:rPr lang="sr-Latn-RS" dirty="0"/>
              <a:t>B</a:t>
            </a:r>
            <a:r>
              <a:rPr lang="en-US" dirty="0"/>
              <a:t> complex</a:t>
            </a:r>
            <a:endParaRPr lang="sr-Latn-RS" dirty="0"/>
          </a:p>
          <a:p>
            <a:pPr>
              <a:defRPr/>
            </a:pPr>
            <a:r>
              <a:rPr lang="en-US" dirty="0"/>
              <a:t>Direct degranulation of mast cells</a:t>
            </a:r>
            <a:endParaRPr lang="sr-Latn-RS" dirty="0"/>
          </a:p>
          <a:p>
            <a:pPr>
              <a:defRPr/>
            </a:pPr>
            <a:r>
              <a:rPr lang="en-US" dirty="0"/>
              <a:t>Release of allergic reaction mediators</a:t>
            </a:r>
            <a:endParaRPr lang="sr-Latn-RS" dirty="0"/>
          </a:p>
          <a:p>
            <a:pPr>
              <a:defRPr/>
            </a:pPr>
            <a:r>
              <a:rPr lang="en-US" dirty="0"/>
              <a:t>Idiopathic urticaria</a:t>
            </a:r>
            <a:endParaRPr lang="sr-Latn-RS" dirty="0"/>
          </a:p>
          <a:p>
            <a:pPr>
              <a:defRPr/>
            </a:pPr>
            <a:r>
              <a:rPr lang="en-US" dirty="0"/>
              <a:t>Autoimmune urticaria</a:t>
            </a:r>
            <a:endParaRPr lang="sr-Latn-RS" dirty="0"/>
          </a:p>
          <a:p>
            <a:pPr>
              <a:defRPr/>
            </a:pPr>
            <a:r>
              <a:rPr lang="en-US" dirty="0"/>
              <a:t>Urticaria caused by physical factors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C</a:t>
            </a:r>
            <a:r>
              <a:rPr lang="en-US" dirty="0" err="1"/>
              <a:t>linical</a:t>
            </a:r>
            <a:r>
              <a:rPr lang="en-US" dirty="0"/>
              <a:t> presentation</a:t>
            </a:r>
          </a:p>
        </p:txBody>
      </p:sp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617663"/>
            <a:ext cx="25622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2286000"/>
            <a:ext cx="3324225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8" y="3570288"/>
            <a:ext cx="3001962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C</a:t>
            </a:r>
            <a:r>
              <a:rPr lang="en-US" dirty="0" err="1"/>
              <a:t>linical</a:t>
            </a:r>
            <a:r>
              <a:rPr lang="en-US" dirty="0"/>
              <a:t> presentation</a:t>
            </a: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098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34340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1828800"/>
            <a:ext cx="4386263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M</a:t>
            </a:r>
            <a:r>
              <a:rPr lang="en-US" dirty="0" err="1"/>
              <a:t>aking</a:t>
            </a:r>
            <a:r>
              <a:rPr lang="en-US" dirty="0"/>
              <a:t> a diagnosis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/>
              <a:t>Anamnesis</a:t>
            </a:r>
            <a:endParaRPr lang="sr-Latn-RS" dirty="0"/>
          </a:p>
          <a:p>
            <a:pPr>
              <a:defRPr/>
            </a:pPr>
            <a:r>
              <a:rPr lang="en-US" dirty="0"/>
              <a:t>clinical picture</a:t>
            </a:r>
            <a:endParaRPr lang="sr-Latn-RS" dirty="0"/>
          </a:p>
          <a:p>
            <a:pPr>
              <a:defRPr/>
            </a:pPr>
            <a:r>
              <a:rPr lang="en-US" dirty="0"/>
              <a:t>Lab analysis</a:t>
            </a:r>
            <a:endParaRPr lang="sr-Latn-RS" dirty="0"/>
          </a:p>
          <a:p>
            <a:pPr>
              <a:defRPr/>
            </a:pPr>
            <a:r>
              <a:rPr lang="en-US" dirty="0"/>
              <a:t>Examination of chronic urticaria</a:t>
            </a:r>
            <a:endParaRPr lang="sr-Latn-RS" dirty="0"/>
          </a:p>
          <a:p>
            <a:pPr>
              <a:defRPr/>
            </a:pPr>
            <a:r>
              <a:rPr lang="en-US" dirty="0"/>
              <a:t>General illness (</a:t>
            </a:r>
            <a:r>
              <a:rPr lang="en-US" dirty="0" err="1"/>
              <a:t>collagenosis</a:t>
            </a:r>
            <a:r>
              <a:rPr lang="en-US" dirty="0"/>
              <a:t>, mononucleosis, hepatitis, malignancies)</a:t>
            </a:r>
            <a:endParaRPr lang="sr-Latn-RS" dirty="0"/>
          </a:p>
          <a:p>
            <a:pPr>
              <a:defRPr/>
            </a:pPr>
            <a:r>
              <a:rPr lang="sr-Latn-RS" dirty="0"/>
              <a:t>Drug</a:t>
            </a:r>
            <a:r>
              <a:rPr lang="en-US" dirty="0"/>
              <a:t>s</a:t>
            </a:r>
            <a:r>
              <a:rPr lang="sr-Latn-RS" dirty="0"/>
              <a:t>, </a:t>
            </a:r>
            <a:r>
              <a:rPr lang="en-US" dirty="0"/>
              <a:t>Food and drink (additives, artificial drinks...)</a:t>
            </a:r>
            <a:endParaRPr lang="sr-Latn-RS" dirty="0"/>
          </a:p>
          <a:p>
            <a:pPr>
              <a:defRPr/>
            </a:pPr>
            <a:r>
              <a:rPr lang="en-US" dirty="0"/>
              <a:t>Laboratory: SE, KKS, urine, </a:t>
            </a:r>
            <a:r>
              <a:rPr lang="en-US" dirty="0" err="1"/>
              <a:t>hepatogram</a:t>
            </a:r>
            <a:r>
              <a:rPr lang="en-US" dirty="0"/>
              <a:t>, immunology</a:t>
            </a:r>
            <a:endParaRPr lang="sr-Latn-RS" dirty="0"/>
          </a:p>
          <a:p>
            <a:pPr>
              <a:defRPr/>
            </a:pPr>
            <a:r>
              <a:rPr lang="en-US" dirty="0"/>
              <a:t>Additional diagnostics: Pulmonary X-ray, gynecological examination, stool for intestinal parasites, hot, cold, fatigue test...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C3F39-2CF2-274C-505D-527E05C69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solidFill>
                  <a:srgbClr val="C00000"/>
                </a:solidFill>
              </a:rPr>
              <a:t>Skin structure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C330E-FDDE-373A-FB98-62FC2480F0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Skin cells: keratinocytes and non-keratinocytes</a:t>
            </a:r>
            <a:endParaRPr lang="sr-Latn-RS" dirty="0"/>
          </a:p>
          <a:p>
            <a:r>
              <a:rPr lang="en-GB" dirty="0"/>
              <a:t>Skin glands: apocrine, eccrine and sebaceous glands</a:t>
            </a:r>
            <a:endParaRPr lang="sr-Latn-RS" dirty="0"/>
          </a:p>
          <a:p>
            <a:r>
              <a:rPr lang="en-GB" dirty="0"/>
              <a:t>Hair - three types of hair: vellus, lanugo and terminal hair</a:t>
            </a:r>
          </a:p>
        </p:txBody>
      </p:sp>
    </p:spTree>
    <p:extLst>
      <p:ext uri="{BB962C8B-B14F-4D97-AF65-F5344CB8AC3E}">
        <p14:creationId xmlns:p14="http://schemas.microsoft.com/office/powerpoint/2010/main" val="26454486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Urticaria vasculitis 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246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057400"/>
            <a:ext cx="5504656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Therapy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Strict</a:t>
            </a:r>
            <a:r>
              <a:rPr lang="sr-Latn-RS" dirty="0"/>
              <a:t> diet</a:t>
            </a:r>
          </a:p>
          <a:p>
            <a:r>
              <a:rPr lang="en-US" dirty="0"/>
              <a:t>Rehydration</a:t>
            </a:r>
            <a:endParaRPr lang="sr-Latn-RS" dirty="0"/>
          </a:p>
          <a:p>
            <a:r>
              <a:rPr lang="en-US" dirty="0"/>
              <a:t>Antihistamines</a:t>
            </a:r>
            <a:endParaRPr lang="sr-Latn-RS" dirty="0"/>
          </a:p>
          <a:p>
            <a:r>
              <a:rPr lang="en-US" dirty="0"/>
              <a:t>Corticosteroids</a:t>
            </a:r>
            <a:endParaRPr lang="sr-Latn-RS" dirty="0"/>
          </a:p>
          <a:p>
            <a:r>
              <a:rPr lang="en-US" dirty="0"/>
              <a:t>Sedatives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</a:t>
            </a:r>
            <a:r>
              <a:rPr lang="en-US" dirty="0" err="1"/>
              <a:t>urpura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Purpura is caused by extravasation of blood into the dermis</a:t>
            </a:r>
            <a:endParaRPr lang="sr-Latn-RS" dirty="0"/>
          </a:p>
          <a:p>
            <a:r>
              <a:rPr lang="en-GB" dirty="0">
                <a:solidFill>
                  <a:srgbClr val="C00000"/>
                </a:solidFill>
              </a:rPr>
              <a:t>petechiae</a:t>
            </a:r>
            <a:r>
              <a:rPr lang="en-GB" dirty="0"/>
              <a:t>-dotted purpura, </a:t>
            </a:r>
            <a:endParaRPr lang="sr-Latn-RS" dirty="0"/>
          </a:p>
          <a:p>
            <a:r>
              <a:rPr lang="en-GB" dirty="0">
                <a:solidFill>
                  <a:srgbClr val="C00000"/>
                </a:solidFill>
              </a:rPr>
              <a:t>ecchymoses</a:t>
            </a:r>
            <a:r>
              <a:rPr lang="en-GB" dirty="0"/>
              <a:t>-purpuric macules about 1 cm</a:t>
            </a:r>
            <a:endParaRPr lang="sr-Latn-RS" dirty="0"/>
          </a:p>
          <a:p>
            <a:r>
              <a:rPr lang="en-GB" dirty="0"/>
              <a:t> </a:t>
            </a:r>
            <a:r>
              <a:rPr lang="en-GB" dirty="0">
                <a:solidFill>
                  <a:srgbClr val="C00000"/>
                </a:solidFill>
              </a:rPr>
              <a:t>vibices</a:t>
            </a:r>
            <a:r>
              <a:rPr lang="en-GB" dirty="0"/>
              <a:t>-striped purpura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3440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</a:t>
            </a:r>
            <a:r>
              <a:rPr lang="en-US" dirty="0" err="1"/>
              <a:t>urpura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Factors that prevent blood from flowing out of a blood vessel are</a:t>
            </a:r>
            <a:endParaRPr lang="sr-Latn-RS" dirty="0"/>
          </a:p>
          <a:p>
            <a:r>
              <a:rPr lang="en-GB" dirty="0"/>
              <a:t>Platelet function</a:t>
            </a:r>
            <a:endParaRPr lang="sr-Latn-RS" dirty="0"/>
          </a:p>
          <a:p>
            <a:r>
              <a:rPr lang="en-GB" dirty="0"/>
              <a:t>Coagulation factors</a:t>
            </a:r>
            <a:endParaRPr lang="sr-Latn-RS" dirty="0"/>
          </a:p>
          <a:p>
            <a:r>
              <a:rPr lang="en-GB" dirty="0"/>
              <a:t>Intact blood vessel wall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4655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of purpura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1. ABNORMALITIES OF PLATELETS:</a:t>
            </a:r>
            <a:endParaRPr lang="sr-Latn-RS" dirty="0"/>
          </a:p>
          <a:p>
            <a:r>
              <a:rPr lang="en-US" dirty="0"/>
              <a:t>Impaired platelet function</a:t>
            </a:r>
            <a:endParaRPr lang="sr-Latn-RS" dirty="0"/>
          </a:p>
          <a:p>
            <a:r>
              <a:rPr lang="en-US" dirty="0"/>
              <a:t>Increased destruction</a:t>
            </a:r>
            <a:endParaRPr lang="sr-Latn-RS" dirty="0"/>
          </a:p>
          <a:p>
            <a:r>
              <a:rPr lang="en-US" dirty="0"/>
              <a:t>2. COAGULATION DISORDER:</a:t>
            </a:r>
            <a:endParaRPr lang="sr-Latn-RS" dirty="0"/>
          </a:p>
          <a:p>
            <a:r>
              <a:rPr lang="en-US" dirty="0"/>
              <a:t>Hematological syndromes</a:t>
            </a:r>
            <a:endParaRPr lang="sr-Latn-RS" dirty="0"/>
          </a:p>
          <a:p>
            <a:r>
              <a:rPr lang="en-US" dirty="0"/>
              <a:t>3. VASCULAR PURPURA</a:t>
            </a:r>
          </a:p>
        </p:txBody>
      </p:sp>
    </p:spTree>
    <p:extLst>
      <p:ext uri="{BB962C8B-B14F-4D97-AF65-F5344CB8AC3E}">
        <p14:creationId xmlns:p14="http://schemas.microsoft.com/office/powerpoint/2010/main" val="27121219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Vascular purpuras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Purpura due to increased fragility of blood vessels</a:t>
            </a:r>
            <a:endParaRPr lang="sr-Latn-RS" dirty="0"/>
          </a:p>
          <a:p>
            <a:r>
              <a:rPr lang="en-GB" dirty="0"/>
              <a:t>PURPURA SENILIS</a:t>
            </a:r>
            <a:endParaRPr lang="sr-Latn-RS" dirty="0"/>
          </a:p>
          <a:p>
            <a:r>
              <a:rPr lang="en-GB" dirty="0"/>
              <a:t>SCORBUT</a:t>
            </a:r>
            <a:r>
              <a:rPr lang="sr-Latn-RS" dirty="0"/>
              <a:t> (</a:t>
            </a:r>
            <a:r>
              <a:rPr lang="en-GB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Scurvy</a:t>
            </a:r>
            <a:r>
              <a:rPr lang="sr-Latn-RS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</a:t>
            </a:r>
            <a:endParaRPr lang="sr-Latn-RS" dirty="0"/>
          </a:p>
          <a:p>
            <a:pPr marL="0" indent="0" algn="just">
              <a:buNone/>
            </a:pPr>
            <a:r>
              <a:rPr lang="en-GB" b="0" i="0" dirty="0">
                <a:solidFill>
                  <a:srgbClr val="4D5156"/>
                </a:solidFill>
                <a:effectLst/>
                <a:latin typeface="Google Sans"/>
              </a:rPr>
              <a:t>In the early stages, patients can present with </a:t>
            </a:r>
            <a:r>
              <a:rPr lang="en-GB" b="0" i="0" dirty="0">
                <a:solidFill>
                  <a:srgbClr val="040C28"/>
                </a:solidFill>
                <a:effectLst/>
                <a:latin typeface="Google Sans"/>
              </a:rPr>
              <a:t>fatigue, lethargy, and malaise</a:t>
            </a:r>
            <a:r>
              <a:rPr lang="en-GB" b="0" i="0" dirty="0">
                <a:solidFill>
                  <a:srgbClr val="4D5156"/>
                </a:solidFill>
                <a:effectLst/>
                <a:latin typeface="Google Sans"/>
              </a:rPr>
              <a:t>. After several months of vitamin C deficiency, a range of symptoms and signs can occur, including </a:t>
            </a:r>
            <a:r>
              <a:rPr lang="en-GB" b="0" i="0" dirty="0" err="1">
                <a:solidFill>
                  <a:srgbClr val="4D5156"/>
                </a:solidFill>
                <a:effectLst/>
                <a:latin typeface="Google Sans"/>
              </a:rPr>
              <a:t>anemia</a:t>
            </a:r>
            <a:r>
              <a:rPr lang="en-GB" b="0" i="0" dirty="0">
                <a:solidFill>
                  <a:srgbClr val="4D5156"/>
                </a:solidFill>
                <a:effectLst/>
                <a:latin typeface="Google Sans"/>
              </a:rPr>
              <a:t>, myalgia, bone pain, easy bruising, swelling, petechiae, gum disease, poor wound healing, and depression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5448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PURPURA SENILIS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SCORBUT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22098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" y="4343400"/>
            <a:ext cx="2905125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437" y="2233269"/>
            <a:ext cx="275272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162" y="3009556"/>
            <a:ext cx="25908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4034082"/>
            <a:ext cx="280035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25255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Vascular purpuras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/>
              <a:t>Chronic purpuric capillaritis</a:t>
            </a:r>
          </a:p>
          <a:p>
            <a:r>
              <a:rPr lang="en-US" dirty="0"/>
              <a:t>Mb. </a:t>
            </a:r>
            <a:r>
              <a:rPr lang="en-US" dirty="0" err="1"/>
              <a:t>Schamberg</a:t>
            </a:r>
            <a:endParaRPr lang="en-US" dirty="0"/>
          </a:p>
          <a:p>
            <a:r>
              <a:rPr lang="en-US" dirty="0" err="1"/>
              <a:t>Doukas</a:t>
            </a:r>
            <a:r>
              <a:rPr lang="en-US" dirty="0"/>
              <a:t> </a:t>
            </a:r>
            <a:r>
              <a:rPr lang="en-US" dirty="0" err="1"/>
              <a:t>Kapetanakis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536" y="2773362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73" y="3352800"/>
            <a:ext cx="38100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43063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Vascular purpuras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Purpura Henoch-Schoenlein</a:t>
            </a:r>
          </a:p>
          <a:p>
            <a:r>
              <a:rPr lang="en-US" dirty="0"/>
              <a:t>systemic vasculitis of small blood vessels</a:t>
            </a:r>
            <a:endParaRPr lang="sr-Latn-RS" dirty="0"/>
          </a:p>
          <a:p>
            <a:r>
              <a:rPr lang="en-US" dirty="0"/>
              <a:t>IgA are deposited in the organs</a:t>
            </a:r>
            <a:endParaRPr lang="sr-Latn-RS" dirty="0"/>
          </a:p>
          <a:p>
            <a:r>
              <a:rPr lang="en-US" dirty="0"/>
              <a:t>They activate the complement system</a:t>
            </a:r>
            <a:endParaRPr lang="sr-Latn-RS" dirty="0"/>
          </a:p>
          <a:p>
            <a:r>
              <a:rPr lang="en-US" dirty="0"/>
              <a:t>Result: inflammatory reaction and </a:t>
            </a:r>
            <a:r>
              <a:rPr lang="en-US" dirty="0" err="1"/>
              <a:t>leukocytoclasia</a:t>
            </a:r>
            <a:endParaRPr lang="sr-Latn-RS" dirty="0"/>
          </a:p>
          <a:p>
            <a:r>
              <a:rPr lang="en-US" dirty="0"/>
              <a:t>ETIOLOGY: infections, drugs, serums, </a:t>
            </a:r>
            <a:r>
              <a:rPr lang="en-US" dirty="0" err="1"/>
              <a:t>collagenoses</a:t>
            </a:r>
            <a:r>
              <a:rPr lang="en-US" dirty="0"/>
              <a:t>, malignancy</a:t>
            </a:r>
          </a:p>
        </p:txBody>
      </p:sp>
    </p:spTree>
    <p:extLst>
      <p:ext uri="{BB962C8B-B14F-4D97-AF65-F5344CB8AC3E}">
        <p14:creationId xmlns:p14="http://schemas.microsoft.com/office/powerpoint/2010/main" val="42882907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sr-Latn-RS" dirty="0">
                <a:solidFill>
                  <a:srgbClr val="FF0000"/>
                </a:solidFill>
              </a:rPr>
            </a:br>
            <a:r>
              <a:rPr lang="sr-Latn-RS" dirty="0">
                <a:solidFill>
                  <a:srgbClr val="FF0000"/>
                </a:solidFill>
              </a:rPr>
              <a:t>Purpura Henoch-Schoenlein</a:t>
            </a:r>
            <a:br>
              <a:rPr lang="sr-Latn-RS" dirty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Epidemiology: most often in children</a:t>
            </a:r>
            <a:endParaRPr lang="sr-Latn-RS" dirty="0"/>
          </a:p>
          <a:p>
            <a:r>
              <a:rPr lang="en-US" dirty="0"/>
              <a:t>Most often in spring and winter</a:t>
            </a:r>
            <a:endParaRPr lang="sr-Latn-RS" dirty="0"/>
          </a:p>
          <a:p>
            <a:r>
              <a:rPr lang="en-US" dirty="0"/>
              <a:t>It starts with gentle prodromes</a:t>
            </a:r>
            <a:endParaRPr lang="sr-Latn-RS" dirty="0"/>
          </a:p>
          <a:p>
            <a:r>
              <a:rPr lang="en-US" dirty="0"/>
              <a:t>Clinical: palpable purpura with petechiae, ecchymoses, bullae and necrosis on the lower legs</a:t>
            </a:r>
            <a:endParaRPr lang="sr-Latn-RS" dirty="0"/>
          </a:p>
          <a:p>
            <a:r>
              <a:rPr lang="en-US" dirty="0"/>
              <a:t>It withdraws spontaneously</a:t>
            </a:r>
            <a:endParaRPr lang="sr-Latn-RS" dirty="0"/>
          </a:p>
          <a:p>
            <a:r>
              <a:rPr lang="en-US" dirty="0"/>
              <a:t>Systemic symptoms: joints, GIT, UGT, CNS, lungs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F0A9A-7ED5-9388-C8AA-AD3D47781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solidFill>
                  <a:srgbClr val="C00000"/>
                </a:solidFill>
              </a:rPr>
              <a:t>Skin function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569CC-9B76-63AF-F719-66727A4443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It represents a barrier towards the external environment</a:t>
            </a:r>
            <a:endParaRPr lang="sr-Latn-RS" dirty="0"/>
          </a:p>
          <a:p>
            <a:r>
              <a:rPr lang="en-GB" dirty="0"/>
              <a:t>Participates in thermoregulation</a:t>
            </a:r>
            <a:endParaRPr lang="sr-Latn-RS" dirty="0"/>
          </a:p>
          <a:p>
            <a:r>
              <a:rPr lang="en-GB" dirty="0"/>
              <a:t>It represents a neuroreceptor organ</a:t>
            </a:r>
            <a:endParaRPr lang="sr-Latn-RS" dirty="0"/>
          </a:p>
          <a:p>
            <a:r>
              <a:rPr lang="en-GB" dirty="0"/>
              <a:t>It is part of the immune system</a:t>
            </a:r>
            <a:endParaRPr lang="sr-Latn-RS" dirty="0"/>
          </a:p>
          <a:p>
            <a:r>
              <a:rPr lang="en-GB" dirty="0"/>
              <a:t>It has aesthetic significance</a:t>
            </a:r>
          </a:p>
        </p:txBody>
      </p:sp>
    </p:spTree>
    <p:extLst>
      <p:ext uri="{BB962C8B-B14F-4D97-AF65-F5344CB8AC3E}">
        <p14:creationId xmlns:p14="http://schemas.microsoft.com/office/powerpoint/2010/main" val="37039372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Purpura Henoch-Schoenlein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685925"/>
            <a:ext cx="2924175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85925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271935"/>
            <a:ext cx="23907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6992"/>
            <a:ext cx="19050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50" y="1652560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57799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Purpura Henoch-Schoenlein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Therapy:</a:t>
            </a:r>
          </a:p>
          <a:p>
            <a:r>
              <a:rPr lang="sr-Latn-RS" dirty="0">
                <a:solidFill>
                  <a:srgbClr val="202124"/>
                </a:solidFill>
                <a:latin typeface="Google Sans"/>
              </a:rPr>
              <a:t>N</a:t>
            </a:r>
            <a:r>
              <a:rPr lang="en-GB" i="0" dirty="0">
                <a:solidFill>
                  <a:srgbClr val="202124"/>
                </a:solidFill>
                <a:effectLst/>
                <a:latin typeface="Google Sans"/>
              </a:rPr>
              <a:t>on-steroidal inflammatory drugs NSAIDs</a:t>
            </a:r>
            <a:endParaRPr lang="sr-Latn-RS" dirty="0"/>
          </a:p>
          <a:p>
            <a:r>
              <a:rPr lang="en-GB" dirty="0"/>
              <a:t>Corticosteroids</a:t>
            </a:r>
            <a:endParaRPr lang="sr-Latn-RS" dirty="0"/>
          </a:p>
          <a:p>
            <a:r>
              <a:rPr lang="en-GB" dirty="0"/>
              <a:t>Antihistamines</a:t>
            </a:r>
            <a:endParaRPr lang="sr-Cyrl-RS" dirty="0"/>
          </a:p>
          <a:p>
            <a:r>
              <a:rPr lang="en-GB" dirty="0"/>
              <a:t>Antibiotics</a:t>
            </a:r>
            <a:endParaRPr lang="sr-Latn-RS" dirty="0"/>
          </a:p>
          <a:p>
            <a:r>
              <a:rPr lang="en-GB" dirty="0"/>
              <a:t>Rest</a:t>
            </a:r>
            <a:endParaRPr lang="sr-Latn-RS" dirty="0"/>
          </a:p>
          <a:p>
            <a:r>
              <a:rPr lang="sr-Latn-RS" dirty="0"/>
              <a:t>Topical: corticosteroids</a:t>
            </a:r>
          </a:p>
        </p:txBody>
      </p:sp>
    </p:spTree>
    <p:extLst>
      <p:ext uri="{BB962C8B-B14F-4D97-AF65-F5344CB8AC3E}">
        <p14:creationId xmlns:p14="http://schemas.microsoft.com/office/powerpoint/2010/main" val="39754715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sr-Latn-CS" dirty="0"/>
              <a:t>Erythema exsudativum multiforme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dirty="0"/>
              <a:t>Bacteria: streptococcus and staphylococcus</a:t>
            </a:r>
            <a:endParaRPr lang="sr-Latn-RS" dirty="0"/>
          </a:p>
          <a:p>
            <a:pPr eaLnBrk="1" hangingPunct="1"/>
            <a:r>
              <a:rPr lang="en-GB" dirty="0"/>
              <a:t>Viruses: Herpes virus, influenza virus, adenoviruses</a:t>
            </a:r>
            <a:endParaRPr lang="sr-Latn-RS" dirty="0"/>
          </a:p>
          <a:p>
            <a:pPr eaLnBrk="1" hangingPunct="1"/>
            <a:r>
              <a:rPr lang="sr-Latn-RS" dirty="0"/>
              <a:t>Drugs</a:t>
            </a:r>
            <a:r>
              <a:rPr lang="en-GB" dirty="0"/>
              <a:t>: analgesics, AB, sulphonamides, barbiturates</a:t>
            </a:r>
            <a:endParaRPr lang="sr-Latn-RS" dirty="0"/>
          </a:p>
          <a:p>
            <a:pPr eaLnBrk="1" hangingPunct="1"/>
            <a:r>
              <a:rPr lang="en-GB" dirty="0"/>
              <a:t>Physical agents: sun, cold...</a:t>
            </a:r>
            <a:endParaRPr lang="sr-Latn-RS" dirty="0"/>
          </a:p>
          <a:p>
            <a:pPr eaLnBrk="1" hangingPunct="1"/>
            <a:r>
              <a:rPr lang="en-GB" dirty="0"/>
              <a:t>Malignancy</a:t>
            </a:r>
            <a:endParaRPr lang="sr-Latn-RS" dirty="0"/>
          </a:p>
          <a:p>
            <a:pPr eaLnBrk="1" hangingPunct="1"/>
            <a:r>
              <a:rPr lang="en-GB" dirty="0"/>
              <a:t>Idiopathic forms</a:t>
            </a:r>
            <a:endParaRPr lang="sr-Cyrl-CS" dirty="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/>
              <a:t>Erythema exsudativum multiforme</a:t>
            </a:r>
            <a:endParaRPr lang="en-US" dirty="0"/>
          </a:p>
        </p:txBody>
      </p:sp>
      <p:sp>
        <p:nvSpPr>
          <p:cNvPr id="1026" name="AutoShape 2" descr="Image result for erythema exsudativum multifor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Image result for erythema exsudativum multifor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Image result for erythema exsudativum multiforme"/>
          <p:cNvSpPr>
            <a:spLocks noChangeAspect="1" noChangeArrowheads="1"/>
          </p:cNvSpPr>
          <p:nvPr/>
        </p:nvSpPr>
        <p:spPr bwMode="auto">
          <a:xfrm>
            <a:off x="155575" y="-1684338"/>
            <a:ext cx="4686300" cy="35147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Erythema exsudativum multiform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71678"/>
            <a:ext cx="314327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mage result for erythema exsudativum multiforme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071679"/>
            <a:ext cx="425513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/>
              <a:t>Erythema exsudativum multiforme</a:t>
            </a:r>
            <a:endParaRPr lang="en-US" dirty="0"/>
          </a:p>
        </p:txBody>
      </p:sp>
      <p:pic>
        <p:nvPicPr>
          <p:cNvPr id="59394" name="Picture 2" descr="Related 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52570" y="2274578"/>
            <a:ext cx="3771900" cy="2476501"/>
          </a:xfrm>
          <a:prstGeom prst="rect">
            <a:avLst/>
          </a:prstGeom>
          <a:noFill/>
        </p:spPr>
      </p:pic>
      <p:pic>
        <p:nvPicPr>
          <p:cNvPr id="59396" name="Picture 4" descr="Image result for erythema exsudativum multiform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857364"/>
            <a:ext cx="5353050" cy="3514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RS" dirty="0"/>
              <a:t>C</a:t>
            </a:r>
            <a:r>
              <a:rPr lang="en-US" dirty="0" err="1"/>
              <a:t>linical</a:t>
            </a:r>
            <a:r>
              <a:rPr lang="en-US" dirty="0"/>
              <a:t> presentation</a:t>
            </a:r>
            <a:endParaRPr lang="sr-Cyrl-CS" dirty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/>
            <a:r>
              <a:rPr lang="sr-Latn-CS" dirty="0"/>
              <a:t>General condition disorder</a:t>
            </a:r>
          </a:p>
          <a:p>
            <a:pPr eaLnBrk="1" hangingPunct="1"/>
            <a:r>
              <a:rPr lang="sr-Latn-CS" dirty="0"/>
              <a:t>EEM – minor type, on hands and feet, typical cockade lesion</a:t>
            </a:r>
          </a:p>
          <a:p>
            <a:pPr eaLnBrk="1" hangingPunct="1"/>
            <a:r>
              <a:rPr lang="sr-Latn-CS" dirty="0"/>
              <a:t>Erythema iris</a:t>
            </a:r>
          </a:p>
          <a:p>
            <a:pPr eaLnBrk="1" hangingPunct="1"/>
            <a:r>
              <a:rPr lang="sr-Latn-CS" dirty="0"/>
              <a:t>Herpes iris</a:t>
            </a:r>
          </a:p>
          <a:p>
            <a:pPr eaLnBrk="1" hangingPunct="1"/>
            <a:r>
              <a:rPr lang="sr-Latn-CS" dirty="0"/>
              <a:t>EEM - major type, on mucous membranes (buccal, genital) and conjunctiva</a:t>
            </a:r>
          </a:p>
          <a:p>
            <a:pPr eaLnBrk="1" hangingPunct="1"/>
            <a:r>
              <a:rPr lang="sr-Latn-CS" dirty="0"/>
              <a:t>Bullous and painful erosions on the mucous membranes and cockade-type changes on the skin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Etythema exsudativum multiforme</a:t>
            </a:r>
            <a:endParaRPr lang="sr-Cyrl-C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dirty="0"/>
              <a:t>It also resolves spontaneously after 2 to 4 weeks</a:t>
            </a:r>
            <a:endParaRPr lang="sr-Latn-RS" dirty="0"/>
          </a:p>
          <a:p>
            <a:pPr>
              <a:lnSpc>
                <a:spcPct val="80000"/>
              </a:lnSpc>
              <a:defRPr/>
            </a:pPr>
            <a:r>
              <a:rPr lang="en-GB" dirty="0"/>
              <a:t>Some may transfer to TEN</a:t>
            </a:r>
            <a:endParaRPr lang="sr-Latn-RS" dirty="0"/>
          </a:p>
          <a:p>
            <a:pPr>
              <a:lnSpc>
                <a:spcPct val="80000"/>
              </a:lnSpc>
              <a:defRPr/>
            </a:pPr>
            <a:r>
              <a:rPr lang="en-GB" dirty="0"/>
              <a:t>Possible relapses (herpes virus)</a:t>
            </a:r>
            <a:endParaRPr lang="sr-Cyrl-CS" dirty="0"/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Differential diagnosis</a:t>
            </a:r>
            <a:endParaRPr lang="sr-Cyrl-CS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dirty="0"/>
              <a:t>Pemphigus mucosae oris</a:t>
            </a:r>
          </a:p>
          <a:p>
            <a:pPr eaLnBrk="1" hangingPunct="1"/>
            <a:r>
              <a:rPr lang="sr-Latn-CS" dirty="0"/>
              <a:t>Erythematodes systemicus</a:t>
            </a:r>
          </a:p>
          <a:p>
            <a:pPr eaLnBrk="1" hangingPunct="1"/>
            <a:r>
              <a:rPr lang="en-GB" dirty="0"/>
              <a:t>Other types of exanthema</a:t>
            </a:r>
            <a:endParaRPr lang="sr-Cyrl-CS" dirty="0"/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dirty="0"/>
              <a:t>Т</a:t>
            </a:r>
            <a:r>
              <a:rPr lang="sr-Latn-RS" dirty="0"/>
              <a:t>herapy </a:t>
            </a:r>
            <a:r>
              <a:rPr lang="sr-Cyrl-CS" dirty="0"/>
              <a:t>ЕЕМ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800" dirty="0"/>
              <a:t>Eliminate the cause</a:t>
            </a:r>
            <a:endParaRPr lang="sr-Latn-RS" sz="2800" dirty="0"/>
          </a:p>
          <a:p>
            <a:pPr eaLnBrk="1" hangingPunct="1"/>
            <a:r>
              <a:rPr lang="en-GB" sz="2800" dirty="0"/>
              <a:t>AB-erythromycin, tetracyclines</a:t>
            </a:r>
            <a:endParaRPr lang="sr-Latn-RS" sz="2800" dirty="0"/>
          </a:p>
          <a:p>
            <a:pPr eaLnBrk="1" hangingPunct="1"/>
            <a:r>
              <a:rPr lang="en-GB" sz="2800" dirty="0"/>
              <a:t>Antihistamines in disseminated forms</a:t>
            </a:r>
            <a:endParaRPr lang="sr-Latn-RS" sz="2800" dirty="0"/>
          </a:p>
          <a:p>
            <a:pPr eaLnBrk="1" hangingPunct="1"/>
            <a:r>
              <a:rPr lang="en-GB" sz="2800" dirty="0"/>
              <a:t>KS systemic - in major forms (in a dose of 0.5 to 1 mg/day for 2 to 4 weeks)</a:t>
            </a:r>
            <a:endParaRPr lang="sr-Latn-RS" sz="2800" dirty="0"/>
          </a:p>
          <a:p>
            <a:pPr eaLnBrk="1" hangingPunct="1"/>
            <a:r>
              <a:rPr lang="en-GB" sz="2800" dirty="0"/>
              <a:t>Locally - antiseptic agents, antiseptic paints and KS</a:t>
            </a:r>
            <a:endParaRPr lang="sr-Cyrl-CS" sz="2800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9E907-CE93-AEB7-AB8B-D0CCA5E15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D</a:t>
            </a:r>
            <a:r>
              <a:rPr lang="en-US" dirty="0" err="1">
                <a:solidFill>
                  <a:srgbClr val="FF0000"/>
                </a:solidFill>
              </a:rPr>
              <a:t>ermatological</a:t>
            </a:r>
            <a:r>
              <a:rPr lang="en-US" dirty="0">
                <a:solidFill>
                  <a:srgbClr val="FF0000"/>
                </a:solidFill>
              </a:rPr>
              <a:t> examination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E1B4C-F40C-7BB2-E05E-CB7A9723E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983162"/>
          </a:xfrm>
        </p:spPr>
        <p:txBody>
          <a:bodyPr>
            <a:normAutofit/>
          </a:bodyPr>
          <a:lstStyle/>
          <a:p>
            <a:r>
              <a:rPr lang="en-GB" dirty="0"/>
              <a:t>EFFLORESCENCES</a:t>
            </a:r>
            <a:endParaRPr lang="sr-Latn-RS" dirty="0"/>
          </a:p>
          <a:p>
            <a:r>
              <a:rPr lang="en-GB" b="0" i="0" dirty="0">
                <a:solidFill>
                  <a:srgbClr val="212529"/>
                </a:solidFill>
                <a:effectLst/>
                <a:latin typeface="system-ui"/>
              </a:rPr>
              <a:t>Ef</a:t>
            </a:r>
            <a:r>
              <a:rPr lang="sr-Latn-RS" b="0" i="0" dirty="0">
                <a:solidFill>
                  <a:srgbClr val="212529"/>
                </a:solidFill>
                <a:effectLst/>
                <a:latin typeface="system-ui"/>
              </a:rPr>
              <a:t>f</a:t>
            </a:r>
            <a:r>
              <a:rPr lang="en-GB" b="0" i="0" dirty="0" err="1">
                <a:solidFill>
                  <a:srgbClr val="212529"/>
                </a:solidFill>
                <a:effectLst/>
                <a:latin typeface="system-ui"/>
              </a:rPr>
              <a:t>lorescence</a:t>
            </a:r>
            <a:r>
              <a:rPr lang="en-GB" b="0" i="0" dirty="0">
                <a:solidFill>
                  <a:srgbClr val="212529"/>
                </a:solidFill>
                <a:effectLst/>
                <a:latin typeface="system-ui"/>
              </a:rPr>
              <a:t> is a cutaneous manifestation of the disease. </a:t>
            </a:r>
            <a:endParaRPr lang="sr-Latn-RS" b="0" i="0" dirty="0">
              <a:solidFill>
                <a:srgbClr val="212529"/>
              </a:solidFill>
              <a:effectLst/>
              <a:latin typeface="system-ui"/>
            </a:endParaRPr>
          </a:p>
          <a:p>
            <a:r>
              <a:rPr lang="en-GB" b="1" i="0" dirty="0">
                <a:solidFill>
                  <a:srgbClr val="212529"/>
                </a:solidFill>
                <a:effectLst/>
                <a:latin typeface="system-ui"/>
              </a:rPr>
              <a:t>Primary</a:t>
            </a:r>
            <a:r>
              <a:rPr lang="en-GB" b="0" i="0" dirty="0">
                <a:solidFill>
                  <a:srgbClr val="212529"/>
                </a:solidFill>
                <a:effectLst/>
                <a:latin typeface="system-ui"/>
              </a:rPr>
              <a:t> efflorescence is the primary manifestation of the disease</a:t>
            </a:r>
            <a:endParaRPr lang="sr-Latn-RS" b="0" i="0" dirty="0">
              <a:solidFill>
                <a:srgbClr val="212529"/>
              </a:solidFill>
              <a:effectLst/>
              <a:latin typeface="system-ui"/>
            </a:endParaRPr>
          </a:p>
          <a:p>
            <a:r>
              <a:rPr lang="en-GB" b="0" i="0" dirty="0">
                <a:solidFill>
                  <a:srgbClr val="212529"/>
                </a:solidFill>
                <a:effectLst/>
                <a:latin typeface="system-ui"/>
              </a:rPr>
              <a:t> </a:t>
            </a:r>
            <a:r>
              <a:rPr lang="en-GB" b="1" i="0" dirty="0">
                <a:solidFill>
                  <a:srgbClr val="212529"/>
                </a:solidFill>
                <a:effectLst/>
                <a:latin typeface="system-ui"/>
              </a:rPr>
              <a:t>Secondary</a:t>
            </a:r>
            <a:r>
              <a:rPr lang="en-GB" b="0" i="0" dirty="0">
                <a:solidFill>
                  <a:srgbClr val="212529"/>
                </a:solidFill>
                <a:effectLst/>
                <a:latin typeface="system-ui"/>
              </a:rPr>
              <a:t> arises from the development of primary efflorescence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954788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9E907-CE93-AEB7-AB8B-D0CCA5E15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rgbClr val="FF0000"/>
                </a:solidFill>
              </a:rPr>
              <a:t>D</a:t>
            </a:r>
            <a:r>
              <a:rPr lang="en-US" dirty="0" err="1">
                <a:solidFill>
                  <a:srgbClr val="FF0000"/>
                </a:solidFill>
              </a:rPr>
              <a:t>ermatological</a:t>
            </a:r>
            <a:r>
              <a:rPr lang="en-US" dirty="0">
                <a:solidFill>
                  <a:srgbClr val="FF0000"/>
                </a:solidFill>
              </a:rPr>
              <a:t> examination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E1B4C-F40C-7BB2-E05E-CB7A9723E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983162"/>
          </a:xfrm>
        </p:spPr>
        <p:txBody>
          <a:bodyPr>
            <a:normAutofit lnSpcReduction="10000"/>
          </a:bodyPr>
          <a:lstStyle/>
          <a:p>
            <a:r>
              <a:rPr lang="en-GB" dirty="0"/>
              <a:t>EFFLORESCENCES</a:t>
            </a:r>
            <a:endParaRPr lang="sr-Latn-RS" dirty="0"/>
          </a:p>
          <a:p>
            <a:r>
              <a:rPr lang="en-GB" dirty="0"/>
              <a:t>At the level of the skin: MACLES-Above skin level with liquid content: VESICLES, BULLES AND PUSTLES</a:t>
            </a:r>
            <a:endParaRPr lang="sr-Latn-RS" dirty="0"/>
          </a:p>
          <a:p>
            <a:r>
              <a:rPr lang="en-GB" dirty="0"/>
              <a:t>Above skin level with solid content: PAPULA, PLAQUE, LICHENIFICATION, VEGETATION, NODUS, GUM, CRUST, SQUAMA, TUMOR</a:t>
            </a:r>
            <a:endParaRPr lang="sr-Latn-RS" dirty="0"/>
          </a:p>
          <a:p>
            <a:r>
              <a:rPr lang="en-GB" dirty="0"/>
              <a:t> Below the skin level: EXCORIATIONS, RAGADA, EROSION, ULCER, GANGRENA, ATROPHY, ULCER, POIKYLODERMIA, SCLEROSIS</a:t>
            </a:r>
          </a:p>
        </p:txBody>
      </p:sp>
    </p:spTree>
    <p:extLst>
      <p:ext uri="{BB962C8B-B14F-4D97-AF65-F5344CB8AC3E}">
        <p14:creationId xmlns:p14="http://schemas.microsoft.com/office/powerpoint/2010/main" val="1578588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 </a:t>
            </a:r>
            <a:r>
              <a:rPr lang="en-GB" dirty="0"/>
              <a:t>Macula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Macula (spot, freckle) is a lesion that differs from healthy skin only in its </a:t>
            </a:r>
            <a:r>
              <a:rPr lang="en-GB" dirty="0" err="1"/>
              <a:t>color</a:t>
            </a:r>
            <a:r>
              <a:rPr lang="en-GB" dirty="0"/>
              <a:t>, does not protrude and is not infiltrated</a:t>
            </a:r>
            <a:endParaRPr lang="sr-Latn-RS" dirty="0"/>
          </a:p>
          <a:p>
            <a:r>
              <a:rPr lang="en-GB" dirty="0"/>
              <a:t>It occurs due to disturbances in the content of pigments that under normal conditions give the skin its </a:t>
            </a:r>
            <a:r>
              <a:rPr lang="en-GB" dirty="0" err="1"/>
              <a:t>color</a:t>
            </a:r>
            <a:r>
              <a:rPr lang="en-GB" dirty="0"/>
              <a:t>, or due to the deposition of </a:t>
            </a:r>
            <a:r>
              <a:rPr lang="en-GB" dirty="0" err="1"/>
              <a:t>colored</a:t>
            </a:r>
            <a:r>
              <a:rPr lang="en-GB" dirty="0"/>
              <a:t> substances that are not normally found in the skin.</a:t>
            </a:r>
            <a:endParaRPr lang="en-US" dirty="0"/>
          </a:p>
        </p:txBody>
      </p:sp>
      <p:pic>
        <p:nvPicPr>
          <p:cNvPr id="8194" name="Picture 2" descr="C:\Users\korisnik\Downloads\Erythem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618" y="2276872"/>
            <a:ext cx="336657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730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Erythema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196752"/>
            <a:ext cx="4388297" cy="5472608"/>
          </a:xfrm>
        </p:spPr>
        <p:txBody>
          <a:bodyPr>
            <a:noAutofit/>
          </a:bodyPr>
          <a:lstStyle/>
          <a:p>
            <a:r>
              <a:rPr lang="en-GB" sz="2300" dirty="0"/>
              <a:t>Erythema (redness) is caused by vasodilatation in the dermis and appears as pink, red or purple macules that disappear with </a:t>
            </a:r>
            <a:r>
              <a:rPr lang="en-GB" sz="2300" dirty="0" err="1"/>
              <a:t>vitropression</a:t>
            </a:r>
            <a:endParaRPr lang="sr-Latn-RS" sz="2300" dirty="0"/>
          </a:p>
          <a:p>
            <a:r>
              <a:rPr lang="en-GB" sz="2300" dirty="0"/>
              <a:t>Active erythema (bright red </a:t>
            </a:r>
            <a:r>
              <a:rPr lang="en-GB" sz="2300" dirty="0" err="1"/>
              <a:t>color</a:t>
            </a:r>
            <a:r>
              <a:rPr lang="en-GB" sz="2300" dirty="0"/>
              <a:t>, warm, in which the </a:t>
            </a:r>
            <a:r>
              <a:rPr lang="en-GB" sz="2300" dirty="0" err="1"/>
              <a:t>color</a:t>
            </a:r>
            <a:r>
              <a:rPr lang="en-GB" sz="2300" dirty="0"/>
              <a:t> returns quickly during </a:t>
            </a:r>
            <a:r>
              <a:rPr lang="en-GB" sz="2300" dirty="0" err="1"/>
              <a:t>vitropression</a:t>
            </a:r>
            <a:r>
              <a:rPr lang="en-GB" sz="2300" dirty="0"/>
              <a:t>) is caused by the expansion of the arterial segment of the dermal vasculature</a:t>
            </a:r>
            <a:endParaRPr lang="sr-Latn-RS" sz="2300" dirty="0"/>
          </a:p>
          <a:p>
            <a:r>
              <a:rPr lang="en-GB" sz="2300" dirty="0"/>
              <a:t> Passive erythema (purple-red, lowered temperatures, the </a:t>
            </a:r>
            <a:r>
              <a:rPr lang="en-GB" sz="2300" dirty="0" err="1"/>
              <a:t>color</a:t>
            </a:r>
            <a:r>
              <a:rPr lang="en-GB" sz="2300" dirty="0"/>
              <a:t> returns slowly).</a:t>
            </a:r>
            <a:endParaRPr lang="en-US" sz="2300" dirty="0"/>
          </a:p>
        </p:txBody>
      </p:sp>
      <p:pic>
        <p:nvPicPr>
          <p:cNvPr id="9218" name="Picture 2" descr="C:\Users\korisnik\Downloads\eritem erizipe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7707"/>
            <a:ext cx="4038600" cy="303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279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</a:t>
            </a:r>
            <a:r>
              <a:rPr lang="en-US" dirty="0" err="1"/>
              <a:t>urpura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Purpura is caused by extravasation of blood into the dermis, the lesions are bright red in </a:t>
            </a:r>
            <a:r>
              <a:rPr lang="en-GB" dirty="0" err="1"/>
              <a:t>color</a:t>
            </a:r>
            <a:r>
              <a:rPr lang="en-GB" dirty="0"/>
              <a:t> and do not disappear with </a:t>
            </a:r>
            <a:r>
              <a:rPr lang="en-GB" dirty="0" err="1"/>
              <a:t>vitropressure</a:t>
            </a:r>
            <a:r>
              <a:rPr lang="en-GB" dirty="0"/>
              <a:t>. </a:t>
            </a:r>
            <a:endParaRPr lang="sr-Latn-RS" dirty="0"/>
          </a:p>
          <a:p>
            <a:r>
              <a:rPr lang="en-GB" dirty="0"/>
              <a:t>Depending on the shape and size, there are: </a:t>
            </a:r>
            <a:r>
              <a:rPr lang="en-GB" dirty="0">
                <a:solidFill>
                  <a:srgbClr val="C00000"/>
                </a:solidFill>
              </a:rPr>
              <a:t>petechiae</a:t>
            </a:r>
            <a:r>
              <a:rPr lang="en-GB" dirty="0"/>
              <a:t>-dotted purpura, </a:t>
            </a:r>
            <a:r>
              <a:rPr lang="en-GB" dirty="0">
                <a:solidFill>
                  <a:srgbClr val="C00000"/>
                </a:solidFill>
              </a:rPr>
              <a:t>ecchymoses</a:t>
            </a:r>
            <a:r>
              <a:rPr lang="en-GB" dirty="0"/>
              <a:t>-purpuric macules about 1 cm, </a:t>
            </a:r>
            <a:r>
              <a:rPr lang="en-GB" dirty="0">
                <a:solidFill>
                  <a:srgbClr val="C00000"/>
                </a:solidFill>
              </a:rPr>
              <a:t>vibices</a:t>
            </a:r>
            <a:r>
              <a:rPr lang="en-GB" dirty="0"/>
              <a:t>-striped purpura.</a:t>
            </a:r>
            <a:endParaRPr lang="en-US" dirty="0"/>
          </a:p>
        </p:txBody>
      </p:sp>
      <p:pic>
        <p:nvPicPr>
          <p:cNvPr id="10242" name="Picture 2" descr="C:\Users\korisnik\Downloads\purpur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271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1328</Words>
  <Application>Microsoft Office PowerPoint</Application>
  <PresentationFormat>On-screen Show (4:3)</PresentationFormat>
  <Paragraphs>194</Paragraphs>
  <Slides>48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Arial</vt:lpstr>
      <vt:lpstr>Calibri</vt:lpstr>
      <vt:lpstr>Google Sans</vt:lpstr>
      <vt:lpstr>system-ui</vt:lpstr>
      <vt:lpstr>Tahoma</vt:lpstr>
      <vt:lpstr>Office Theme</vt:lpstr>
      <vt:lpstr>Skin structure and function</vt:lpstr>
      <vt:lpstr>Skin structure</vt:lpstr>
      <vt:lpstr>Skin structure </vt:lpstr>
      <vt:lpstr>Skin function</vt:lpstr>
      <vt:lpstr>Dermatological examination</vt:lpstr>
      <vt:lpstr>Dermatological examination</vt:lpstr>
      <vt:lpstr> Macula</vt:lpstr>
      <vt:lpstr>Erythema</vt:lpstr>
      <vt:lpstr>Purpura</vt:lpstr>
      <vt:lpstr>Vesicle</vt:lpstr>
      <vt:lpstr>Bula</vt:lpstr>
      <vt:lpstr> Pustule</vt:lpstr>
      <vt:lpstr>Papule</vt:lpstr>
      <vt:lpstr>Plaque</vt:lpstr>
      <vt:lpstr>Nodule</vt:lpstr>
      <vt:lpstr> Crust</vt:lpstr>
      <vt:lpstr>Squama </vt:lpstr>
      <vt:lpstr>Excoriations and Lichenification</vt:lpstr>
      <vt:lpstr>Fissure</vt:lpstr>
      <vt:lpstr>Erosion</vt:lpstr>
      <vt:lpstr>Ulcer</vt:lpstr>
      <vt:lpstr>Skin histopathology</vt:lpstr>
      <vt:lpstr>REACTIVE ERYTHEMAS</vt:lpstr>
      <vt:lpstr>Urticaria</vt:lpstr>
      <vt:lpstr> Etiopathogenesis (immunological urticaria) </vt:lpstr>
      <vt:lpstr>Non-immunological urticaria</vt:lpstr>
      <vt:lpstr>Clinical presentation</vt:lpstr>
      <vt:lpstr>Clinical presentation</vt:lpstr>
      <vt:lpstr>Making a diagnosis</vt:lpstr>
      <vt:lpstr>Urticaria vasculitis </vt:lpstr>
      <vt:lpstr>Therapy</vt:lpstr>
      <vt:lpstr>Purpura</vt:lpstr>
      <vt:lpstr>Purpura</vt:lpstr>
      <vt:lpstr>Classification of purpura</vt:lpstr>
      <vt:lpstr>Vascular purpuras</vt:lpstr>
      <vt:lpstr>PowerPoint Presentation</vt:lpstr>
      <vt:lpstr>Vascular purpuras</vt:lpstr>
      <vt:lpstr>Vascular purpuras</vt:lpstr>
      <vt:lpstr> Purpura Henoch-Schoenlein </vt:lpstr>
      <vt:lpstr>Purpura Henoch-Schoenlein</vt:lpstr>
      <vt:lpstr>Purpura Henoch-Schoenlein</vt:lpstr>
      <vt:lpstr>Erythema exsudativum multiforme</vt:lpstr>
      <vt:lpstr>Erythema exsudativum multiforme</vt:lpstr>
      <vt:lpstr>Erythema exsudativum multiforme</vt:lpstr>
      <vt:lpstr>Clinical presentation</vt:lpstr>
      <vt:lpstr>Etythema exsudativum multiforme</vt:lpstr>
      <vt:lpstr>Differential diagnosis</vt:lpstr>
      <vt:lpstr>Тherapy ЕЕМ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и функција коже</dc:title>
  <dc:creator>Win7</dc:creator>
  <cp:lastModifiedBy>Софија Миличић</cp:lastModifiedBy>
  <cp:revision>71</cp:revision>
  <dcterms:created xsi:type="dcterms:W3CDTF">2013-02-11T21:00:25Z</dcterms:created>
  <dcterms:modified xsi:type="dcterms:W3CDTF">2023-08-08T20:28:30Z</dcterms:modified>
</cp:coreProperties>
</file>